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420" r:id="rId5"/>
    <p:sldId id="426" r:id="rId6"/>
    <p:sldId id="424" r:id="rId7"/>
    <p:sldId id="422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>
          <p15:clr>
            <a:srgbClr val="A4A3A4"/>
          </p15:clr>
        </p15:guide>
        <p15:guide id="2" orient="horz" pos="2835" userDrawn="1">
          <p15:clr>
            <a:srgbClr val="A4A3A4"/>
          </p15:clr>
        </p15:guide>
        <p15:guide id="3" orient="horz" pos="864">
          <p15:clr>
            <a:srgbClr val="A4A3A4"/>
          </p15:clr>
        </p15:guide>
        <p15:guide id="4" pos="5472">
          <p15:clr>
            <a:srgbClr val="A4A3A4"/>
          </p15:clr>
        </p15:guide>
        <p15:guide id="5" pos="2937">
          <p15:clr>
            <a:srgbClr val="A4A3A4"/>
          </p15:clr>
        </p15:guide>
        <p15:guide id="6" pos="288">
          <p15:clr>
            <a:srgbClr val="A4A3A4"/>
          </p15:clr>
        </p15:guide>
        <p15:guide id="7" pos="2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ck, Evelyn-1" initials="BE" lastIdx="1" clrIdx="0">
    <p:extLst>
      <p:ext uri="{19B8F6BF-5375-455C-9EA6-DF929625EA0E}">
        <p15:presenceInfo xmlns:p15="http://schemas.microsoft.com/office/powerpoint/2012/main" userId="S-1-5-21-329068152-854245398-839522115-3813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ABFDC"/>
    <a:srgbClr val="5291DD"/>
    <a:srgbClr val="02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00178B-5559-4329-FF22-4C455646369A}" v="10" dt="2021-02-18T12:05:39.225"/>
  </p1510:revLst>
</p1510:revInfo>
</file>

<file path=ppt/tableStyles.xml><?xml version="1.0" encoding="utf-8"?>
<a:tblStyleLst xmlns:a="http://schemas.openxmlformats.org/drawingml/2006/main" def="{1C5780E6-A8F4-46B0-B82D-9E7F56C639EF}">
  <a:tblStyle styleId="{1C5780E6-A8F4-46B0-B82D-9E7F56C639EF}" styleName="Novartis Table">
    <a:wholeTbl>
      <a:tcTxStyle>
        <a:fontRef idx="minor"/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646464"/>
              </a:solidFill>
            </a:ln>
          </a:top>
          <a:bottom>
            <a:ln w="6350">
              <a:solidFill>
                <a:srgbClr val="646464"/>
              </a:solidFill>
            </a:ln>
          </a:bottom>
          <a:insideH>
            <a:ln w="6350">
              <a:solidFill>
                <a:srgbClr val="64646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noFill/>
        </a:fill>
      </a:tcStyle>
    </a:band1H>
    <a:band2H>
      <a:tcStyle>
        <a:tcBdr/>
        <a:fill>
          <a:noFill/>
        </a:fill>
      </a:tcStyle>
    </a:band2H>
    <a:band1V>
      <a:tcStyle>
        <a:tcBdr/>
        <a:fill>
          <a:noFill/>
        </a:fill>
      </a:tcStyle>
    </a:band1V>
    <a:band2V>
      <a:tcStyle>
        <a:tcBdr/>
        <a:fill>
          <a:noFill/>
        </a:fill>
      </a:tcStyle>
    </a:band2V>
    <a:lastCol>
      <a:tcTxStyle b="on">
        <a:fontRef idx="minor"/>
        <a:srgbClr val="000000"/>
      </a:tcTxStyle>
      <a:tcStyle>
        <a:tcBdr/>
      </a:tcStyle>
    </a:lastCol>
    <a:firstCol>
      <a:tcTxStyle b="on">
        <a:fontRef idx="minor"/>
        <a:srgbClr val="000000"/>
      </a:tcTxStyle>
      <a:tcStyle>
        <a:tcBdr/>
      </a:tcStyle>
    </a:firstCol>
    <a:lastRow>
      <a:tcTxStyle b="on">
        <a:fontRef idx="minor"/>
        <a:srgbClr val="000000"/>
      </a:tcTxStyle>
      <a:tcStyle>
        <a:tcBdr>
          <a:top>
            <a:ln w="19050">
              <a:solidFill>
                <a:srgbClr val="000000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460A9"/>
      </a:tcTxStyle>
      <a:tcStyle>
        <a:tcBdr>
          <a:top>
            <a:ln>
              <a:noFill/>
            </a:ln>
          </a:top>
          <a:bottom>
            <a:ln w="19050">
              <a:solidFill>
                <a:srgbClr val="0460A9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126"/>
  </p:normalViewPr>
  <p:slideViewPr>
    <p:cSldViewPr showGuides="1">
      <p:cViewPr varScale="1">
        <p:scale>
          <a:sx n="145" d="100"/>
          <a:sy n="145" d="100"/>
        </p:scale>
        <p:origin x="660" y="120"/>
      </p:cViewPr>
      <p:guideLst>
        <p:guide orient="horz" pos="214"/>
        <p:guide orient="horz" pos="2835"/>
        <p:guide orient="horz" pos="864"/>
        <p:guide pos="5472"/>
        <p:guide pos="2937"/>
        <p:guide pos="288"/>
        <p:guide pos="2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5" d="100"/>
          <a:sy n="165" d="100"/>
        </p:scale>
        <p:origin x="410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B60FF-ACF0-5A4A-9C79-4881E6B16567}" type="datetimeFigureOut">
              <a:rPr lang="en-US" smtClean="0">
                <a:latin typeface="Arial" charset="0"/>
              </a:rPr>
              <a:pPr/>
              <a:t>10/15/2021</a:t>
            </a:fld>
            <a:endParaRPr lang="en-US" dirty="0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BA786-EB35-BA4C-A7F7-24740D3067F1}" type="slidenum">
              <a:rPr lang="en-US" smtClean="0">
                <a:latin typeface="Arial" charset="0"/>
              </a:rPr>
              <a:pPr/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72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0C4595FF-6E7F-4C41-B8DF-4AE76FC1F075}" type="datetimeFigureOut">
              <a:rPr lang="en-US" smtClean="0"/>
              <a:pPr/>
              <a:t>10/15/2021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5A6330BE-D91A-D240-B266-E5D5F99B4C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167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E4775E2-C349-5D46-8B00-EEEC2FC3F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8" name="Straight Connector 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59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4114800"/>
            <a:ext cx="5029200" cy="731520"/>
          </a:xfrm>
          <a:noFill/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27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1116000" anchor="t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 dirty="0">
                <a:solidFill>
                  <a:srgbClr val="FFFFFF"/>
                </a:solidFill>
              </a:rPr>
              <a:t>Business or </a:t>
            </a:r>
            <a:r>
              <a:rPr lang="en-US" dirty="0"/>
              <a:t>Organizational</a:t>
            </a:r>
            <a:r>
              <a:rPr lang="en-US" dirty="0">
                <a:solidFill>
                  <a:srgbClr val="FFFFFF"/>
                </a:solidFill>
              </a:rPr>
              <a:t> Unit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0" dirty="0">
                <a:solidFill>
                  <a:srgbClr val="FFFFFF"/>
                </a:solidFill>
              </a:rPr>
              <a:t>Franchise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80871148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22"/>
          </p:nvPr>
        </p:nvSpPr>
        <p:spPr>
          <a:xfrm>
            <a:off x="45720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23"/>
          </p:nvPr>
        </p:nvSpPr>
        <p:spPr>
          <a:xfrm>
            <a:off x="326898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4"/>
          </p:nvPr>
        </p:nvSpPr>
        <p:spPr>
          <a:xfrm>
            <a:off x="6080760" y="1786467"/>
            <a:ext cx="260604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26898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08076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119340729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2609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Big Statement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246120" y="1371600"/>
            <a:ext cx="5440680" cy="310896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36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4400">
                <a:solidFill>
                  <a:srgbClr val="0460A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371600"/>
            <a:ext cx="260604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4160520"/>
            <a:ext cx="260604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1404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1" name="Straight Connector 10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1600200" y="1005839"/>
            <a:ext cx="7086600" cy="3104949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800" b="0" i="0" spc="0" baseline="0">
                <a:solidFill>
                  <a:schemeClr val="accent2"/>
                </a:solidFill>
                <a:latin typeface="+mn-lt"/>
                <a:ea typeface="Arial" charset="0"/>
                <a:cs typeface="Arial" charset="0"/>
              </a:defRPr>
            </a:lvl1pPr>
            <a:lvl2pPr marL="230188" indent="-230188">
              <a:spcBef>
                <a:spcPts val="600"/>
              </a:spcBef>
              <a:defRPr b="0" i="0" baseline="0">
                <a:latin typeface="+mn-lt"/>
                <a:ea typeface="Arial" charset="0"/>
                <a:cs typeface="Arial" charset="0"/>
              </a:defRPr>
            </a:lvl2pPr>
            <a:lvl3pPr marL="230188" indent="0">
              <a:spcBef>
                <a:spcPts val="600"/>
              </a:spcBef>
              <a:buNone/>
              <a:defRPr/>
            </a:lvl3pPr>
            <a:lvl4pPr marL="685800" indent="-230188">
              <a:spcBef>
                <a:spcPts val="600"/>
              </a:spcBef>
              <a:defRPr/>
            </a:lvl4pPr>
            <a:lvl5pPr marL="917575" indent="-231775"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“Quote goes here.”</a:t>
            </a:r>
          </a:p>
          <a:p>
            <a:pPr lvl="1"/>
            <a:r>
              <a:rPr lang="en-US" dirty="0"/>
              <a:t>Attribution, if needed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5E4D8C-596E-D644-8AA7-DBFA14928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1557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42" name="Straight Connector 41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itle 1"/>
          <p:cNvSpPr>
            <a:spLocks noGrp="1"/>
          </p:cNvSpPr>
          <p:nvPr>
            <p:ph type="ctrTitle"/>
          </p:nvPr>
        </p:nvSpPr>
        <p:spPr bwMode="auto">
          <a:xfrm>
            <a:off x="1600200" y="3108960"/>
            <a:ext cx="7086600" cy="914400"/>
          </a:xfrm>
        </p:spPr>
        <p:txBody>
          <a:bodyPr anchor="b" anchorCtr="0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600200" y="4114800"/>
            <a:ext cx="5029200" cy="7315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spc="0" baseline="0">
                <a:solidFill>
                  <a:schemeClr val="tx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</a:t>
            </a:r>
            <a:r>
              <a:rPr lang="en-US" dirty="0" err="1"/>
              <a:t>su</a:t>
            </a:r>
            <a:r>
              <a:rPr lang="en-US" dirty="0"/>
              <a:t>   </a:t>
            </a:r>
            <a:r>
              <a:rPr lang="en-US" dirty="0" err="1"/>
              <a:t>btitle</a:t>
            </a:r>
            <a:r>
              <a:rPr lang="en-US" dirty="0"/>
              <a:t>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E6C8E6-00B0-984D-96B9-60F58388E2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15106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5" name="Straight Connector 14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6A24D-6BB8-474F-8F69-48CC49652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623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24254679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2009805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 userDrawn="1"/>
        </p:nvSpPr>
        <p:spPr>
          <a:xfrm>
            <a:off x="1600200" y="3108960"/>
            <a:ext cx="7086600" cy="91498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 dirty="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 dirty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 dirty="0">
              <a:latin typeface="+mj-lt"/>
              <a:ea typeface="Arial Black" charset="0"/>
              <a:cs typeface="Arial Black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38" name="Straight Connector 3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 userDrawn="1"/>
          </p:nvCxnSpPr>
          <p:spPr>
            <a:xfrm>
              <a:off x="918972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 userDrawn="1"/>
          </p:nvCxnSpPr>
          <p:spPr>
            <a:xfrm>
              <a:off x="-137160" y="4389119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5624" y="316156"/>
            <a:ext cx="8157600" cy="2635200"/>
          </a:xfrm>
          <a:solidFill>
            <a:srgbClr val="CCCCCC"/>
          </a:solidFill>
        </p:spPr>
        <p:txBody>
          <a:bodyPr tIns="0" anchor="ctr" anchorCtr="0">
            <a:normAutofit/>
          </a:bodyPr>
          <a:lstStyle>
            <a:lvl1pPr marL="107950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Arial" pitchFamily="34" charset="0"/>
              <a:buNone/>
              <a:tabLst>
                <a:tab pos="3998913" algn="r"/>
                <a:tab pos="8229600" algn="r"/>
              </a:tabLst>
              <a:defRPr lang="en-US" sz="950" smtClean="0">
                <a:effectLst/>
                <a:latin typeface="+mn-lt"/>
              </a:defRPr>
            </a:lvl1pPr>
          </a:lstStyle>
          <a:p>
            <a:r>
              <a:rPr lang="en-US" dirty="0"/>
              <a:t>This space is reserved for cropped images only sourced from Novartis Brand Lab at https://</a:t>
            </a:r>
            <a:r>
              <a:rPr lang="en-US" dirty="0" err="1"/>
              <a:t>www.novartisbrandlab.com</a:t>
            </a:r>
            <a:r>
              <a:rPr lang="en-US" dirty="0"/>
              <a:t>/resources/assets/5982</a:t>
            </a:r>
            <a:br>
              <a:rPr lang="en-US" dirty="0"/>
            </a:br>
            <a:r>
              <a:rPr lang="en-US" dirty="0"/>
              <a:t>Once you have chosen your image, select the asset for download from the drop-down menu.                                                            For this template, you would download the image cropped to fit the </a:t>
            </a:r>
            <a:r>
              <a:rPr lang="en-US" dirty="0">
                <a:solidFill>
                  <a:srgbClr val="000000"/>
                </a:solidFill>
                <a:effectLst/>
                <a:latin typeface="Arial" charset="0"/>
              </a:rPr>
              <a:t>PPT Presentation Wide Screen 16:9 template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Illustrations, graphics or icons are not allowed. Photography must follow our </a:t>
            </a:r>
            <a:r>
              <a:rPr lang="en-US" dirty="0" err="1"/>
              <a:t>monocolor</a:t>
            </a:r>
            <a:r>
              <a:rPr lang="en-US" dirty="0"/>
              <a:t> rule.                                                                 That means for this template in Novartis Blue </a:t>
            </a:r>
            <a:r>
              <a:rPr lang="en-US" dirty="0" err="1"/>
              <a:t>monocolor</a:t>
            </a:r>
            <a:r>
              <a:rPr lang="en-US" dirty="0"/>
              <a:t> theme, choose an image with a pop of Novartis Blue color.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33F970-4F3C-A744-9D6D-B0FDBD448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1867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050626" y="-137160"/>
            <a:ext cx="7636174" cy="5422392"/>
            <a:chOff x="1050626" y="-137160"/>
            <a:chExt cx="7636174" cy="5422392"/>
          </a:xfrm>
        </p:grpSpPr>
        <p:cxnSp>
          <p:nvCxnSpPr>
            <p:cNvPr id="14" name="Straight Connector 13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1"/>
          <p:cNvSpPr txBox="1">
            <a:spLocks/>
          </p:cNvSpPr>
          <p:nvPr userDrawn="1"/>
        </p:nvSpPr>
        <p:spPr>
          <a:xfrm>
            <a:off x="1600200" y="1463040"/>
            <a:ext cx="7086600" cy="21031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b="1" i="0" spc="-100" dirty="0">
                <a:latin typeface="+mj-lt"/>
                <a:ea typeface="Arial Black" charset="0"/>
                <a:cs typeface="Arial Black" charset="0"/>
              </a:rPr>
              <a:t>Thank</a:t>
            </a:r>
            <a:r>
              <a:rPr lang="en-US" sz="3200" b="1" i="0" spc="-100" baseline="0" dirty="0">
                <a:latin typeface="+mj-lt"/>
                <a:ea typeface="Arial Black" charset="0"/>
                <a:cs typeface="Arial Black" charset="0"/>
              </a:rPr>
              <a:t> you</a:t>
            </a:r>
            <a:endParaRPr lang="en-US" sz="3200" b="1" i="0" spc="-100" dirty="0">
              <a:latin typeface="+mj-lt"/>
              <a:ea typeface="Arial Black" charset="0"/>
              <a:cs typeface="Arial Black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A1FF81-AC4A-5744-B23B-E24980FE4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28" name="Straight Connector 27"/>
            <p:cNvCxnSpPr/>
            <p:nvPr userDrawn="1"/>
          </p:nvCxnSpPr>
          <p:spPr>
            <a:xfrm flipV="1">
              <a:off x="1050626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flipV="1">
              <a:off x="1050626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flipV="1">
              <a:off x="1600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V="1">
              <a:off x="1600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918972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-137160" y="118872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918972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-137160" y="64008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600200" y="1463040"/>
            <a:ext cx="7086600" cy="2102185"/>
          </a:xfrm>
        </p:spPr>
        <p:txBody>
          <a:bodyPr anchor="b" anchorCtr="0">
            <a:no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600200" y="3657600"/>
            <a:ext cx="7086600" cy="82296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 i="0" baseline="0">
                <a:solidFill>
                  <a:srgbClr val="000000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249" cy="5143500"/>
          </a:xfrm>
          <a:prstGeom prst="rect">
            <a:avLst/>
          </a:prstGeom>
        </p:spPr>
      </p:pic>
      <p:sp>
        <p:nvSpPr>
          <p:cNvPr id="18" name="Text Placeholder 7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640080"/>
            <a:ext cx="2286000" cy="548640"/>
          </a:xfrm>
          <a:solidFill>
            <a:schemeClr val="accent2"/>
          </a:solidFill>
        </p:spPr>
        <p:txBody>
          <a:bodyPr lIns="182880" tIns="45720" rIns="91440" bIns="4572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 sz="1000" b="1" i="0" spc="0" baseline="0">
                <a:solidFill>
                  <a:schemeClr val="bg1"/>
                </a:solidFill>
                <a:latin typeface="+mn-lt"/>
                <a:ea typeface="Arial Regular" charset="0"/>
                <a:cs typeface="Arial Regular" charset="0"/>
              </a:defRPr>
            </a:lvl1pPr>
            <a:lvl2pPr marL="0" indent="0" algn="l">
              <a:spcBef>
                <a:spcPts val="0"/>
              </a:spcBef>
              <a:buFont typeface="Arial"/>
              <a:buNone/>
              <a:defRPr sz="9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/>
              <a:buNone/>
              <a:tabLst>
                <a:tab pos="3998913" algn="r"/>
                <a:tab pos="8229600" algn="r"/>
              </a:tabLst>
              <a:defRPr/>
            </a:pPr>
            <a:r>
              <a:rPr lang="en-US" dirty="0">
                <a:solidFill>
                  <a:srgbClr val="FFFFFF"/>
                </a:solidFill>
              </a:rPr>
              <a:t>Business or </a:t>
            </a:r>
            <a:r>
              <a:rPr lang="en-US" dirty="0"/>
              <a:t>Organizational</a:t>
            </a:r>
            <a:r>
              <a:rPr lang="en-US" dirty="0">
                <a:solidFill>
                  <a:srgbClr val="FFFFFF"/>
                </a:solidFill>
              </a:rPr>
              <a:t> Unit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b="0" dirty="0">
                <a:solidFill>
                  <a:srgbClr val="FFFFFF"/>
                </a:solidFill>
              </a:rPr>
              <a:t>Franchise or Department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A5AF66-6AD0-0748-89FA-2E250B707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85072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buSzPct val="100000"/>
              <a:buFont typeface="+mj-lt"/>
              <a:buAutoNum type="arabicPeriod"/>
              <a:tabLst>
                <a:tab pos="3998913" algn="r"/>
                <a:tab pos="8229600" algn="r"/>
              </a:tabLst>
              <a:defRPr baseline="0"/>
            </a:lvl1pPr>
            <a:lvl2pPr marL="574675" indent="-233363">
              <a:defRPr baseline="0"/>
            </a:lvl2pPr>
            <a:lvl3pPr marL="801688" indent="-227013">
              <a:defRPr baseline="0"/>
            </a:lvl3pPr>
            <a:lvl4pPr marL="1028700" indent="-227013">
              <a:defRPr baseline="0"/>
            </a:lvl4pPr>
            <a:lvl5pPr marL="1257300" indent="-228600">
              <a:defRPr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3075943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100000"/>
              <a:buFont typeface="Wingdings" charset="2"/>
              <a:buChar char="§"/>
              <a:defRPr spc="0" baseline="0"/>
            </a:lvl1pPr>
            <a:lvl2pPr>
              <a:defRPr spc="0" baseline="0"/>
            </a:lvl2pPr>
            <a:lvl3pPr>
              <a:defRPr spc="0" baseline="0"/>
            </a:lvl3pPr>
            <a:lvl4pPr>
              <a:defRPr spc="0" baseline="0"/>
            </a:lvl4pPr>
            <a:lvl5pPr>
              <a:defRPr spc="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7836720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1138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7573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898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5"/>
          </p:nvPr>
        </p:nvSpPr>
        <p:spPr>
          <a:xfrm>
            <a:off x="6080760" y="1371600"/>
            <a:ext cx="260604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8149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23360" cy="3108960"/>
          </a:xfrm>
        </p:spPr>
        <p:txBody>
          <a:bodyPr>
            <a:normAutofit/>
          </a:bodyPr>
          <a:lstStyle>
            <a:lvl1pPr marL="228600" indent="-228600">
              <a:buSzPct val="100000"/>
              <a:buFont typeface="Wingdings" charset="2"/>
              <a:buChar char="§"/>
              <a:defRPr sz="1800" baseline="0"/>
            </a:lvl1pPr>
            <a:lvl2pPr>
              <a:defRPr sz="1600" baseline="0"/>
            </a:lvl2pPr>
            <a:lvl3pPr>
              <a:defRPr sz="1600" baseline="0"/>
            </a:lvl3pPr>
            <a:lvl4pPr>
              <a:defRPr sz="1600" baseline="0"/>
            </a:lvl4pPr>
            <a:lvl5pPr>
              <a:defRPr sz="16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4663440" y="1371600"/>
            <a:ext cx="4023360" cy="2697480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738342810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7"/>
          </p:nvPr>
        </p:nvSpPr>
        <p:spPr>
          <a:xfrm>
            <a:off x="457200" y="1786467"/>
            <a:ext cx="822960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160520"/>
            <a:ext cx="822960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266208770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601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45720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4663440" y="1786467"/>
            <a:ext cx="4023360" cy="2282613"/>
          </a:xfrm>
          <a:solidFill>
            <a:srgbClr val="CCCCCC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 b="0" i="0" spc="30" baseline="0">
                <a:noFill/>
                <a:latin typeface="Arial" charset="0"/>
                <a:ea typeface="Arial" charset="0"/>
                <a:cs typeface="Arial" charset="0"/>
              </a:defRPr>
            </a:lvl1pPr>
            <a:lvl2pPr marL="0" indent="0" algn="ctr">
              <a:spcBef>
                <a:spcPts val="0"/>
              </a:spcBef>
              <a:buNone/>
              <a:defRPr sz="1200"/>
            </a:lvl2pPr>
            <a:lvl3pPr marL="0" indent="0" algn="ctr">
              <a:spcBef>
                <a:spcPts val="0"/>
              </a:spcBef>
              <a:buNone/>
              <a:defRPr sz="1200"/>
            </a:lvl3pPr>
            <a:lvl4pPr marL="0" indent="0" algn="ctr">
              <a:spcBef>
                <a:spcPts val="0"/>
              </a:spcBef>
              <a:buNone/>
              <a:defRPr sz="1200"/>
            </a:lvl4pPr>
            <a:lvl5pPr marL="0" indent="0" algn="ctr">
              <a:spcBef>
                <a:spcPts val="0"/>
              </a:spcBef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371600"/>
            <a:ext cx="8229600" cy="361445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800" b="0" baseline="0">
                <a:solidFill>
                  <a:srgbClr val="000000"/>
                </a:solidFill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800" b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Optional picture title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63440" y="4160520"/>
            <a:ext cx="4023360" cy="32004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Font typeface="Arial"/>
              <a:buNone/>
              <a:defRPr sz="1000" b="0" i="0" baseline="0">
                <a:solidFill>
                  <a:srgbClr val="000000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2pPr>
            <a:lvl3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3pPr>
            <a:lvl4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/>
              <a:buNone/>
              <a:defRPr sz="1000" b="1" i="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Optional picture caption</a:t>
            </a:r>
          </a:p>
        </p:txBody>
      </p:sp>
    </p:spTree>
    <p:extLst>
      <p:ext uri="{BB962C8B-B14F-4D97-AF65-F5344CB8AC3E}">
        <p14:creationId xmlns:p14="http://schemas.microsoft.com/office/powerpoint/2010/main" val="3623645256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EE3BDE7-CD22-5C47-8AB5-1BB7AA03176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01181" y="4472279"/>
            <a:ext cx="3554339" cy="66466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-137160" y="-137160"/>
            <a:ext cx="9418320" cy="5422392"/>
            <a:chOff x="-137160" y="-137160"/>
            <a:chExt cx="9418320" cy="5422392"/>
          </a:xfrm>
        </p:grpSpPr>
        <p:cxnSp>
          <p:nvCxnSpPr>
            <p:cNvPr id="12" name="Straight Connector 11"/>
            <p:cNvCxnSpPr/>
            <p:nvPr userDrawn="1"/>
          </p:nvCxnSpPr>
          <p:spPr>
            <a:xfrm flipV="1">
              <a:off x="4572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868680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4572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868680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flipV="1">
              <a:off x="448056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448056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4663440" y="-137160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4663440" y="5193792"/>
              <a:ext cx="0" cy="9144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918972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918972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-137160" y="1371375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-137160" y="448056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918972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-137160" y="342900"/>
              <a:ext cx="91440" cy="0"/>
            </a:xfrm>
            <a:prstGeom prst="line">
              <a:avLst/>
            </a:prstGeom>
            <a:ln w="6350">
              <a:solidFill>
                <a:srgbClr val="73737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342900"/>
            <a:ext cx="8229600" cy="960919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371375"/>
            <a:ext cx="8229600" cy="3105375"/>
          </a:xfrm>
          <a:prstGeom prst="rect">
            <a:avLst/>
          </a:prstGeom>
        </p:spPr>
        <p:txBody>
          <a:bodyPr vert="horz" lIns="0" tIns="0" rIns="0" bIns="0" spcCol="1828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459422" y="4781550"/>
            <a:ext cx="228600" cy="2286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>
              <a:defRPr lang="en-US" sz="900" b="0" i="0" spc="0" baseline="0" smtClean="0">
                <a:solidFill>
                  <a:srgbClr val="7F7F7F"/>
                </a:solidFill>
                <a:latin typeface="+mn-lt"/>
              </a:defRPr>
            </a:lvl1pPr>
          </a:lstStyle>
          <a:p>
            <a:fld id="{47547CF9-5B10-D24F-A8D7-45A9778164F7}" type="slidenum">
              <a:rPr lang="uk-UA" smtClean="0"/>
              <a:pPr/>
              <a:t>‹#›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688022" y="4781550"/>
            <a:ext cx="3792538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>
            <a:lvl1pPr>
              <a:defRPr lang="en-US" sz="900" b="0" i="0" spc="0" baseline="0" dirty="0">
                <a:solidFill>
                  <a:srgbClr val="7F7F7F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2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62" r:id="rId3"/>
    <p:sldLayoutId id="2147483650" r:id="rId4"/>
    <p:sldLayoutId id="2147483652" r:id="rId5"/>
    <p:sldLayoutId id="2147483676" r:id="rId6"/>
    <p:sldLayoutId id="2147483667" r:id="rId7"/>
    <p:sldLayoutId id="2147483663" r:id="rId8"/>
    <p:sldLayoutId id="2147483664" r:id="rId9"/>
    <p:sldLayoutId id="2147483665" r:id="rId10"/>
    <p:sldLayoutId id="2147483666" r:id="rId11"/>
    <p:sldLayoutId id="2147483680" r:id="rId12"/>
    <p:sldLayoutId id="2147483677" r:id="rId13"/>
    <p:sldLayoutId id="2147483651" r:id="rId14"/>
    <p:sldLayoutId id="2147483673" r:id="rId15"/>
    <p:sldLayoutId id="2147483670" r:id="rId16"/>
    <p:sldLayoutId id="2147483671" r:id="rId17"/>
    <p:sldLayoutId id="2147483669" r:id="rId18"/>
    <p:sldLayoutId id="214748366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00" baseline="0">
          <a:solidFill>
            <a:schemeClr val="tx1"/>
          </a:solidFill>
          <a:latin typeface="+mj-lt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spcBef>
          <a:spcPts val="900"/>
        </a:spcBef>
        <a:buClrTx/>
        <a:buSzPct val="100000"/>
        <a:buFont typeface="Wingdings" charset="2"/>
        <a:buChar char="§"/>
        <a:tabLst>
          <a:tab pos="3998913" algn="r"/>
          <a:tab pos="8229600" algn="r"/>
        </a:tabLst>
        <a:defRPr sz="18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300"/>
        </a:spcBef>
        <a:buClrTx/>
        <a:buSzPct val="100000"/>
        <a:buFont typeface="Arial" pitchFamily="34" charset="0"/>
        <a:buChar char="–"/>
        <a:defRPr sz="1600" b="0" i="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Zusammen-gesund.de – </a:t>
            </a:r>
            <a:b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Das</a:t>
            </a:r>
            <a:r>
              <a:rPr lang="en-US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Novartis-</a:t>
            </a:r>
            <a:r>
              <a:rPr lang="en-US" sz="28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Infoportal</a:t>
            </a:r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für</a:t>
            </a:r>
            <a:r>
              <a:rPr lang="en-US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90000"/>
                    <a:lumOff val="10000"/>
                  </a:schemeClr>
                </a:solidFill>
              </a:rPr>
              <a:t>Fachkreise</a:t>
            </a:r>
            <a:endParaRPr lang="en-US" sz="28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4867" r="-796" b="46679"/>
          <a:stretch/>
        </p:blipFill>
        <p:spPr>
          <a:xfrm>
            <a:off x="532474" y="316155"/>
            <a:ext cx="8157600" cy="26352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43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2</a:t>
            </a:fld>
            <a:endParaRPr lang="uk-UA" dirty="0"/>
          </a:p>
        </p:txBody>
      </p:sp>
      <p:sp>
        <p:nvSpPr>
          <p:cNvPr id="6" name="Rectangle 5"/>
          <p:cNvSpPr/>
          <p:nvPr/>
        </p:nvSpPr>
        <p:spPr>
          <a:xfrm>
            <a:off x="459422" y="339502"/>
            <a:ext cx="8289042" cy="4176464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0769"/>
          <a:stretch/>
        </p:blipFill>
        <p:spPr>
          <a:xfrm>
            <a:off x="459422" y="3721398"/>
            <a:ext cx="8289042" cy="794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9867" y="663726"/>
            <a:ext cx="388815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9875"/>
            <a:r>
              <a:rPr lang="de-DE" sz="2800" b="1" dirty="0">
                <a:solidFill>
                  <a:schemeClr val="bg1"/>
                </a:solidFill>
              </a:rPr>
              <a:t>DAS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3600" b="1" dirty="0">
                <a:solidFill>
                  <a:schemeClr val="bg1"/>
                </a:solidFill>
              </a:rPr>
              <a:t>NOVARTIS-</a:t>
            </a:r>
          </a:p>
          <a:p>
            <a:r>
              <a:rPr lang="de-DE" sz="3600" b="1" dirty="0">
                <a:solidFill>
                  <a:schemeClr val="bg1"/>
                </a:solidFill>
              </a:rPr>
              <a:t>INFOPORTAL</a:t>
            </a:r>
          </a:p>
          <a:p>
            <a:pPr marL="269875"/>
            <a:r>
              <a:rPr lang="de-DE" sz="2800" b="1" dirty="0">
                <a:solidFill>
                  <a:schemeClr val="bg1"/>
                </a:solidFill>
              </a:rPr>
              <a:t>FÜR FACHKREISE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567" y="2427734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Sind Sie interessiert an aktuellen Themen rund um unsere Arzneimittel?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Wollen Sie die neuesten Infos zu Kongressen und Fortbildungen?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Dann lernen Sie </a:t>
            </a:r>
            <a:r>
              <a:rPr lang="de-DE" sz="1600" i="1" dirty="0">
                <a:solidFill>
                  <a:schemeClr val="bg1"/>
                </a:solidFill>
              </a:rPr>
              <a:t>Zusammen Gesund </a:t>
            </a:r>
            <a:r>
              <a:rPr lang="de-DE" sz="1600" dirty="0">
                <a:solidFill>
                  <a:schemeClr val="bg1"/>
                </a:solidFill>
              </a:rPr>
              <a:t>kennen!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0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1"/>
            <a:ext cx="8435280" cy="428650"/>
          </a:xfrm>
        </p:spPr>
        <p:txBody>
          <a:bodyPr>
            <a:normAutofit/>
          </a:bodyPr>
          <a:lstStyle/>
          <a:p>
            <a:r>
              <a:rPr lang="de-DE" sz="27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Immer gut informiert – mit </a:t>
            </a:r>
            <a:r>
              <a:rPr lang="de-DE" sz="2700" i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Zusammen Gesund </a:t>
            </a:r>
            <a:r>
              <a:rPr lang="de-DE" sz="27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!</a:t>
            </a:r>
            <a:endParaRPr lang="en-US" sz="27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3</a:t>
            </a:fld>
            <a:endParaRPr lang="uk-U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736"/>
          <a:stretch/>
        </p:blipFill>
        <p:spPr>
          <a:xfrm>
            <a:off x="733679" y="1864158"/>
            <a:ext cx="7580030" cy="2800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932" y="771551"/>
            <a:ext cx="830552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Schnell und auf den Punkt wissenschaftliche Informationen</a:t>
            </a:r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 erhalten, auf Wunsch </a:t>
            </a:r>
            <a:r>
              <a:rPr lang="de-DE" sz="13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speziell abgestimmt auf Ihr Fachgebiet</a:t>
            </a:r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?</a:t>
            </a:r>
          </a:p>
          <a:p>
            <a:r>
              <a:rPr lang="de-DE" sz="1300" i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Zusammen Gesund</a:t>
            </a:r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, das </a:t>
            </a:r>
            <a:r>
              <a:rPr lang="de-DE" sz="13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Infoportal für Fachkreise von Novartis</a:t>
            </a:r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, macht es möglich!</a:t>
            </a:r>
          </a:p>
          <a:p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Melden Sie sich am besten noch heute an und nutzen Sie das </a:t>
            </a:r>
            <a:r>
              <a:rPr lang="de-DE" sz="1300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breite Informations- und Serviceangebot</a:t>
            </a:r>
            <a:r>
              <a:rPr lang="de-DE" sz="13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. Finden Sie heraus, was Sie am meisten interessiert.</a:t>
            </a:r>
            <a:endParaRPr lang="en-US" sz="13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5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Neugierig? Gleich anmelden!</a:t>
            </a:r>
            <a:endParaRPr lang="en-US" sz="27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547CF9-5B10-D24F-A8D7-45A9778164F7}" type="slidenum">
              <a:rPr lang="uk-UA" smtClean="0"/>
              <a:pPr/>
              <a:t>4</a:t>
            </a:fld>
            <a:endParaRPr lang="uk-U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44" t="13800" r="2945" b="19075"/>
          <a:stretch/>
        </p:blipFill>
        <p:spPr>
          <a:xfrm>
            <a:off x="457200" y="1272093"/>
            <a:ext cx="8229600" cy="3315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024"/>
          <a:stretch/>
        </p:blipFill>
        <p:spPr>
          <a:xfrm>
            <a:off x="2808655" y="2474962"/>
            <a:ext cx="5781675" cy="1870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4192" y="2150060"/>
            <a:ext cx="578167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Haben Sie Lust bekommen, selbst einmal zu stöbern und die Inhalte zu entdecken? Dann melden Sie sich gleich an </a:t>
            </a:r>
            <a:r>
              <a:rPr lang="en-US" sz="1600" dirty="0" err="1">
                <a:solidFill>
                  <a:schemeClr val="bg1"/>
                </a:solidFill>
              </a:rPr>
              <a:t>unter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www.zusammen-gesund.de/Anmeldung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Oder scannen Sie diesen QR-Code mit Ihrem Smartphone und nutzen Sie so den schnellen Weg zur Registrierung bei </a:t>
            </a:r>
            <a:r>
              <a:rPr lang="de-DE" sz="1600" i="1" dirty="0">
                <a:solidFill>
                  <a:schemeClr val="bg1"/>
                </a:solidFill>
              </a:rPr>
              <a:t>Zusammen Gesund</a:t>
            </a:r>
            <a:r>
              <a:rPr lang="de-DE" sz="1600" dirty="0">
                <a:solidFill>
                  <a:schemeClr val="bg1"/>
                </a:solidFill>
              </a:rPr>
              <a:t>!</a:t>
            </a:r>
            <a:endParaRPr lang="en-US" sz="1600" dirty="0">
              <a:solidFill>
                <a:schemeClr val="bg1"/>
              </a:solidFill>
            </a:endParaRPr>
          </a:p>
          <a:p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Wir freuen uns auf Ihren Besuch!</a:t>
            </a:r>
          </a:p>
          <a:p>
            <a:endParaRPr lang="de-DE" sz="15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105135" y="2760263"/>
            <a:ext cx="33580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Art.Nr. 1077498 05/2020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214231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ECK" val="LegalDisclaimerNO"/>
</p:tagLst>
</file>

<file path=ppt/theme/theme1.xml><?xml version="1.0" encoding="utf-8"?>
<a:theme xmlns:a="http://schemas.openxmlformats.org/drawingml/2006/main" name="Novartis 2016">
  <a:themeElements>
    <a:clrScheme name="Custom 6">
      <a:dk1>
        <a:srgbClr val="000000"/>
      </a:dk1>
      <a:lt1>
        <a:srgbClr val="FFFFFF"/>
      </a:lt1>
      <a:dk2>
        <a:srgbClr val="9D9D9C"/>
      </a:dk2>
      <a:lt2>
        <a:srgbClr val="C6C6C6"/>
      </a:lt2>
      <a:accent1>
        <a:srgbClr val="023761"/>
      </a:accent1>
      <a:accent2>
        <a:srgbClr val="0460A9"/>
      </a:accent2>
      <a:accent3>
        <a:srgbClr val="5191DD"/>
      </a:accent3>
      <a:accent4>
        <a:srgbClr val="9ABFDC"/>
      </a:accent4>
      <a:accent5>
        <a:srgbClr val="C6C6C6"/>
      </a:accent5>
      <a:accent6>
        <a:srgbClr val="9D9D9C"/>
      </a:accent6>
      <a:hlink>
        <a:srgbClr val="000000"/>
      </a:hlink>
      <a:folHlink>
        <a:srgbClr val="9D9D9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ovartis 2016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19B7BDB-81E6-4748-828F-5C5B12C9BF0B}" vid="{D724004F-CA97-47E7-9722-BAB7CE1591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83A21AE38FD24BB004D9FEEF47A0A5" ma:contentTypeVersion="17" ma:contentTypeDescription="Ein neues Dokument erstellen." ma:contentTypeScope="" ma:versionID="4cd35b63cc8a6dee6f7783d2b4bf7f3d">
  <xsd:schema xmlns:xsd="http://www.w3.org/2001/XMLSchema" xmlns:xs="http://www.w3.org/2001/XMLSchema" xmlns:p="http://schemas.microsoft.com/office/2006/metadata/properties" xmlns:ns2="8354b6f1-d12d-49b6-a3e8-c2e8487b0ae4" xmlns:ns3="c0396fa0-e950-4851-b672-1ae7df781f29" xmlns:ns4="c9ac3ab4-a7cc-4b3a-aeed-dd55a233ac4b" targetNamespace="http://schemas.microsoft.com/office/2006/metadata/properties" ma:root="true" ma:fieldsID="3277812df345b137c186823114578f61" ns2:_="" ns3:_="" ns4:_="">
    <xsd:import namespace="8354b6f1-d12d-49b6-a3e8-c2e8487b0ae4"/>
    <xsd:import namespace="c0396fa0-e950-4851-b672-1ae7df781f29"/>
    <xsd:import namespace="c9ac3ab4-a7cc-4b3a-aeed-dd55a233ac4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d1_p35_134" minOccurs="0"/>
                <xsd:element ref="ns3:a448e0e683d74231b28726d7990554dc" minOccurs="0"/>
                <xsd:element ref="ns4:TaxCatchAll" minOccurs="0"/>
                <xsd:element ref="ns3:b221666e04854c1ca0b16feb6518239a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4b6f1-d12d-49b6-a3e8-c2e8487b0ae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96fa0-e950-4851-b672-1ae7df781f29" elementFormDefault="qualified">
    <xsd:import namespace="http://schemas.microsoft.com/office/2006/documentManagement/types"/>
    <xsd:import namespace="http://schemas.microsoft.com/office/infopath/2007/PartnerControls"/>
    <xsd:element name="d1_p35_134" ma:index="10" nillable="true" ma:displayName="Document Keywords" ma:internalName="d1_p35_134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a448e0e683d74231b28726d7990554dc" ma:index="12" nillable="true" ma:taxonomy="true" ma:internalName="a448e0e683d74231b28726d7990554dc" ma:taxonomyFieldName="d1_p35_135" ma:displayName="Brands" ma:fieldId="{a448e0e6-83d7-4231-b287-26d7990554dc}" ma:taxonomyMulti="true" ma:sspId="737bc47b-3997-4ccb-824d-08e9c3bde3a4" ma:termSetId="b0401371-eb51-4fd8-9bb0-eee66a9c0a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21666e04854c1ca0b16feb6518239a" ma:index="15" nillable="true" ma:taxonomy="true" ma:internalName="b221666e04854c1ca0b16feb6518239a" ma:taxonomyFieldName="d1_p35_136" ma:displayName="Economic Regions" ma:fieldId="{b221666e-0485-4c1c-a0b1-6feb6518239a}" ma:taxonomyMulti="true" ma:sspId="737bc47b-3997-4ccb-824d-08e9c3bde3a4" ma:termSetId="3ffa5237-6211-47ad-9f8d-862892dfb76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c3ab4-a7cc-4b3a-aeed-dd55a233ac4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description="" ma:hidden="true" ma:list="{ee0af262-5ec4-48fb-8174-d2d55a6eeb25}" ma:internalName="TaxCatchAll" ma:showField="CatchAllData" ma:web="af8acf64-0f52-4779-8499-1a74de981d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448e0e683d74231b28726d7990554dc xmlns="c0396fa0-e950-4851-b672-1ae7df781f29">
      <Terms xmlns="http://schemas.microsoft.com/office/infopath/2007/PartnerControls"/>
    </a448e0e683d74231b28726d7990554dc>
    <d1_p35_134 xmlns="c0396fa0-e950-4851-b672-1ae7df781f29"/>
    <TaxCatchAll xmlns="c9ac3ab4-a7cc-4b3a-aeed-dd55a233ac4b"/>
    <b221666e04854c1ca0b16feb6518239a xmlns="c0396fa0-e950-4851-b672-1ae7df781f29">
      <Terms xmlns="http://schemas.microsoft.com/office/infopath/2007/PartnerControls"/>
    </b221666e04854c1ca0b16feb6518239a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CC2ED0-D431-4A28-8840-2E2983328A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54b6f1-d12d-49b6-a3e8-c2e8487b0ae4"/>
    <ds:schemaRef ds:uri="c0396fa0-e950-4851-b672-1ae7df781f29"/>
    <ds:schemaRef ds:uri="c9ac3ab4-a7cc-4b3a-aeed-dd55a233ac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9FD6CB-A46A-44C6-BF27-BB3D3BC24A9F}">
  <ds:schemaRefs>
    <ds:schemaRef ds:uri="http://purl.org/dc/dcmitype/"/>
    <ds:schemaRef ds:uri="http://purl.org/dc/terms/"/>
    <ds:schemaRef ds:uri="c9ac3ab4-a7cc-4b3a-aeed-dd55a233ac4b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c0396fa0-e950-4851-b672-1ae7df781f29"/>
    <ds:schemaRef ds:uri="8354b6f1-d12d-49b6-a3e8-c2e8487b0ae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57D5BE5-8BC0-4AC4-9B3E-370BF9B917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179</Words>
  <Application>Microsoft Office PowerPoint</Application>
  <PresentationFormat>On-screen Show (16:9)</PresentationFormat>
  <Paragraphs>22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Arial Black</vt:lpstr>
      <vt:lpstr>Wingdings</vt:lpstr>
      <vt:lpstr>Novartis 2016</vt:lpstr>
      <vt:lpstr>Zusammen-gesund.de –  Das Novartis-Infoportal für Fachkreise</vt:lpstr>
      <vt:lpstr>PowerPoint Presentation</vt:lpstr>
      <vt:lpstr>Immer gut informiert – mit Zusammen Gesund !</vt:lpstr>
      <vt:lpstr>Neugierig? Gleich anmelden!</vt:lpstr>
    </vt:vector>
  </TitlesOfParts>
  <Company>Novartis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is Arial Black 32pt, 1 to 2 lines maximum</dc:title>
  <dc:creator>Back, Evelyn-1</dc:creator>
  <cp:lastModifiedBy>Frinke, Kathrin</cp:lastModifiedBy>
  <cp:revision>14</cp:revision>
  <cp:lastPrinted>2017-09-27T16:10:53Z</cp:lastPrinted>
  <dcterms:created xsi:type="dcterms:W3CDTF">2020-05-05T12:43:07Z</dcterms:created>
  <dcterms:modified xsi:type="dcterms:W3CDTF">2021-10-15T09:19:12Z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erName">
    <vt:lpwstr/>
  </property>
  <property fmtid="{D5CDD505-2E9C-101B-9397-08002B2CF9AE}" pid="3" name="ConfidentialityLevel">
    <vt:lpwstr>None (no value displayed on slides)</vt:lpwstr>
  </property>
  <property fmtid="{D5CDD505-2E9C-101B-9397-08002B2CF9AE}" pid="4" name="HideFooter">
    <vt:bool>false</vt:bool>
  </property>
  <property fmtid="{D5CDD505-2E9C-101B-9397-08002B2CF9AE}" pid="5" name="ContentTypeId">
    <vt:lpwstr>0x0101003983A21AE38FD24BB004D9FEEF47A0A5</vt:lpwstr>
  </property>
  <property fmtid="{D5CDD505-2E9C-101B-9397-08002B2CF9AE}" pid="6" name="d1_p35_135">
    <vt:lpwstr/>
  </property>
  <property fmtid="{D5CDD505-2E9C-101B-9397-08002B2CF9AE}" pid="7" name="d1_p35_136">
    <vt:lpwstr/>
  </property>
  <property fmtid="{D5CDD505-2E9C-101B-9397-08002B2CF9AE}" pid="8" name="MSIP_Label_3c9bec58-8084-492e-8360-0e1cfe36408c_Enabled">
    <vt:lpwstr>true</vt:lpwstr>
  </property>
  <property fmtid="{D5CDD505-2E9C-101B-9397-08002B2CF9AE}" pid="9" name="MSIP_Label_3c9bec58-8084-492e-8360-0e1cfe36408c_SetDate">
    <vt:lpwstr>2021-10-15T09:18:48Z</vt:lpwstr>
  </property>
  <property fmtid="{D5CDD505-2E9C-101B-9397-08002B2CF9AE}" pid="10" name="MSIP_Label_3c9bec58-8084-492e-8360-0e1cfe36408c_Method">
    <vt:lpwstr>Standard</vt:lpwstr>
  </property>
  <property fmtid="{D5CDD505-2E9C-101B-9397-08002B2CF9AE}" pid="11" name="MSIP_Label_3c9bec58-8084-492e-8360-0e1cfe36408c_Name">
    <vt:lpwstr>Not Protected -Pilot</vt:lpwstr>
  </property>
  <property fmtid="{D5CDD505-2E9C-101B-9397-08002B2CF9AE}" pid="12" name="MSIP_Label_3c9bec58-8084-492e-8360-0e1cfe36408c_SiteId">
    <vt:lpwstr>f35a6974-607f-47d4-82d7-ff31d7dc53a5</vt:lpwstr>
  </property>
  <property fmtid="{D5CDD505-2E9C-101B-9397-08002B2CF9AE}" pid="13" name="MSIP_Label_3c9bec58-8084-492e-8360-0e1cfe36408c_ActionId">
    <vt:lpwstr>a246c884-df08-4e2a-b941-eb04b1a874f8</vt:lpwstr>
  </property>
  <property fmtid="{D5CDD505-2E9C-101B-9397-08002B2CF9AE}" pid="14" name="MSIP_Label_3c9bec58-8084-492e-8360-0e1cfe36408c_ContentBits">
    <vt:lpwstr>0</vt:lpwstr>
  </property>
</Properties>
</file>